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38" r:id="rId30"/>
    <p:sldId id="342" r:id="rId31"/>
    <p:sldId id="300" r:id="rId32"/>
    <p:sldId id="344" r:id="rId33"/>
    <p:sldId id="335" r:id="rId34"/>
    <p:sldId id="332" r:id="rId35"/>
    <p:sldId id="315" r:id="rId36"/>
    <p:sldId id="316" r:id="rId37"/>
    <p:sldId id="317" r:id="rId38"/>
    <p:sldId id="282" r:id="rId39"/>
    <p:sldId id="301" r:id="rId40"/>
    <p:sldId id="304" r:id="rId41"/>
    <p:sldId id="318" r:id="rId42"/>
    <p:sldId id="331" r:id="rId43"/>
    <p:sldId id="303" r:id="rId44"/>
    <p:sldId id="302" r:id="rId45"/>
    <p:sldId id="337" r:id="rId46"/>
    <p:sldId id="327" r:id="rId47"/>
    <p:sldId id="320" r:id="rId48"/>
    <p:sldId id="321" r:id="rId49"/>
    <p:sldId id="322" r:id="rId50"/>
    <p:sldId id="323" r:id="rId51"/>
    <p:sldId id="281" r:id="rId52"/>
    <p:sldId id="343" r:id="rId53"/>
    <p:sldId id="295" r:id="rId54"/>
    <p:sldId id="296" r:id="rId55"/>
    <p:sldId id="297" r:id="rId56"/>
    <p:sldId id="329" r:id="rId57"/>
    <p:sldId id="326" r:id="rId58"/>
    <p:sldId id="328" r:id="rId59"/>
    <p:sldId id="306" r:id="rId60"/>
    <p:sldId id="307" r:id="rId61"/>
    <p:sldId id="308" r:id="rId62"/>
    <p:sldId id="309" r:id="rId63"/>
    <p:sldId id="314" r:id="rId64"/>
    <p:sldId id="310" r:id="rId65"/>
    <p:sldId id="311" r:id="rId66"/>
    <p:sldId id="312" r:id="rId67"/>
    <p:sldId id="313" r:id="rId68"/>
    <p:sldId id="324" r:id="rId69"/>
    <p:sldId id="325" r:id="rId70"/>
    <p:sldId id="265" r:id="rId71"/>
    <p:sldId id="266" r:id="rId72"/>
    <p:sldId id="336" r:id="rId73"/>
    <p:sldId id="346" r:id="rId74"/>
    <p:sldId id="339" r:id="rId75"/>
    <p:sldId id="341" r:id="rId76"/>
    <p:sldId id="340" r:id="rId77"/>
    <p:sldId id="345" r:id="rId78"/>
    <p:sldId id="271" r:id="rId79"/>
    <p:sldId id="272" r:id="rId80"/>
    <p:sldId id="285" r:id="rId81"/>
    <p:sldId id="273" r:id="rId82"/>
    <p:sldId id="274" r:id="rId83"/>
    <p:sldId id="284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38"/>
            <p14:sldId id="342"/>
            <p14:sldId id="300"/>
            <p14:sldId id="344"/>
            <p14:sldId id="335"/>
            <p14:sldId id="332"/>
            <p14:sldId id="315"/>
            <p14:sldId id="316"/>
            <p14:sldId id="317"/>
            <p14:sldId id="282"/>
            <p14:sldId id="301"/>
            <p14:sldId id="304"/>
            <p14:sldId id="318"/>
            <p14:sldId id="331"/>
            <p14:sldId id="303"/>
            <p14:sldId id="302"/>
            <p14:sldId id="337"/>
            <p14:sldId id="327"/>
            <p14:sldId id="320"/>
            <p14:sldId id="321"/>
            <p14:sldId id="322"/>
            <p14:sldId id="323"/>
            <p14:sldId id="281"/>
            <p14:sldId id="343"/>
            <p14:sldId id="295"/>
            <p14:sldId id="296"/>
            <p14:sldId id="297"/>
            <p14:sldId id="329"/>
            <p14:sldId id="326"/>
            <p14:sldId id="328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  <p14:sldId id="336"/>
            <p14:sldId id="346"/>
            <p14:sldId id="339"/>
            <p14:sldId id="341"/>
            <p14:sldId id="340"/>
            <p14:sldId id="345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FF8C0D"/>
    <a:srgbClr val="89451F"/>
    <a:srgbClr val="AA402E"/>
    <a:srgbClr val="4A9C3C"/>
    <a:srgbClr val="33CC33"/>
    <a:srgbClr val="0066FF"/>
    <a:srgbClr val="CC5350"/>
    <a:srgbClr val="D98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8" autoAdjust="0"/>
    <p:restoredTop sz="86035" autoAdjust="0"/>
  </p:normalViewPr>
  <p:slideViewPr>
    <p:cSldViewPr snapToGrid="0">
      <p:cViewPr varScale="1">
        <p:scale>
          <a:sx n="112" d="100"/>
          <a:sy n="112" d="100"/>
        </p:scale>
        <p:origin x="108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03ACA-B05D-4C77-88FB-37470A6C0DA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project.com/Articles/23144/A-C-Implementation-of-the-VF-Graph-Isomorphism-Al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05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4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Kai-Lung Hua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nl-NL" altLang="zh-TW" sz="1800" dirty="0">
                <a:solidFill>
                  <a:schemeClr val="tx2"/>
                </a:solidFill>
              </a:rPr>
              <a:t>Tung-Ju Hsieh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>
                <a:solidFill>
                  <a:schemeClr val="tx2"/>
                </a:solidFill>
              </a:rPr>
              <a:t>Wen-Huang Cheng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nl-NL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Under construction.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78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</a:t>
            </a:r>
            <a:r>
              <a:rPr lang="en-US" altLang="zh-TW" dirty="0" smtClean="0"/>
              <a:t>Framework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oundRect">
            <a:avLst>
              <a:gd name="adj" fmla="val 3274"/>
            </a:avLst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oundRect">
            <a:avLst>
              <a:gd name="adj" fmla="val 2995"/>
            </a:avLst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oundRect">
            <a:avLst>
              <a:gd name="adj" fmla="val 1879"/>
            </a:avLst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8"/>
          <a:srcRect l="8353" t="200" r="24658" b="-200"/>
          <a:stretch/>
        </p:blipFill>
        <p:spPr>
          <a:xfrm>
            <a:off x="9975699" y="4109400"/>
            <a:ext cx="1706840" cy="1706840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</a:t>
            </a:r>
            <a:r>
              <a:rPr lang="en-US" altLang="zh-TW" dirty="0" smtClean="0">
                <a:effectLst/>
              </a:rPr>
              <a:t>Framework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r>
              <a:rPr lang="en-US" altLang="zh-TW" dirty="0" smtClean="0"/>
              <a:t>Mission Rules</a:t>
            </a:r>
          </a:p>
          <a:p>
            <a:r>
              <a:rPr lang="en-US" altLang="zh-TW" dirty="0" smtClean="0"/>
              <a:t>Mission Graph</a:t>
            </a:r>
          </a:p>
          <a:p>
            <a:pPr lvl="1"/>
            <a:r>
              <a:rPr lang="en-US" altLang="zh-TW" dirty="0" smtClean="0"/>
              <a:t>Rewrite System I</a:t>
            </a:r>
          </a:p>
          <a:p>
            <a:pPr lvl="1"/>
            <a:r>
              <a:rPr lang="en-US" altLang="zh-TW" dirty="0" smtClean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Mission Graph</a:t>
            </a:r>
            <a:endParaRPr lang="zh-TW" altLang="en-US" sz="1600" i="1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5" y="2481944"/>
            <a:ext cx="4294396" cy="2883158"/>
          </a:xfrm>
        </p:spPr>
        <p:txBody>
          <a:bodyPr/>
          <a:lstStyle/>
          <a:p>
            <a:r>
              <a:rPr lang="en-US" altLang="zh-TW" dirty="0" smtClean="0"/>
              <a:t>Voxel-based units</a:t>
            </a:r>
          </a:p>
          <a:p>
            <a:r>
              <a:rPr lang="en-US" altLang="zh-TW" dirty="0" smtClean="0"/>
              <a:t>Decorations</a:t>
            </a:r>
          </a:p>
          <a:p>
            <a:r>
              <a:rPr lang="en-US" altLang="zh-TW" dirty="0" smtClean="0"/>
              <a:t>Connections</a:t>
            </a:r>
          </a:p>
          <a:p>
            <a:pPr lvl="1"/>
            <a:r>
              <a:rPr lang="en-US" altLang="zh-TW" dirty="0" smtClean="0"/>
              <a:t>Entrance</a:t>
            </a:r>
          </a:p>
          <a:p>
            <a:pPr lvl="1"/>
            <a:r>
              <a:rPr lang="en-US" altLang="zh-TW" dirty="0" smtClean="0"/>
              <a:t>Exit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54" y="2726333"/>
            <a:ext cx="2657043" cy="2037627"/>
          </a:xfrm>
          <a:prstGeom prst="roundRect">
            <a:avLst>
              <a:gd name="adj" fmla="val 2079"/>
            </a:avLst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sp>
        <p:nvSpPr>
          <p:cNvPr id="24" name="文字方塊 23"/>
          <p:cNvSpPr txBox="1"/>
          <p:nvPr/>
        </p:nvSpPr>
        <p:spPr>
          <a:xfrm>
            <a:off x="8564358" y="4869522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volume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087388" cy="2883158"/>
          </a:xfrm>
        </p:spPr>
        <p:txBody>
          <a:bodyPr/>
          <a:lstStyle/>
          <a:p>
            <a:r>
              <a:rPr lang="en-US" altLang="zh-TW" dirty="0" smtClean="0"/>
              <a:t>Rewrite 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 smtClean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>
            <a:extLst/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495" y="2769431"/>
            <a:ext cx="3959994" cy="2132617"/>
          </a:xfrm>
          <a:prstGeom prst="roundRect">
            <a:avLst>
              <a:gd name="adj" fmla="val 1574"/>
            </a:avLst>
          </a:prstGeom>
        </p:spPr>
      </p:pic>
      <p:sp>
        <p:nvSpPr>
          <p:cNvPr id="21" name="文字方塊 20"/>
          <p:cNvSpPr txBox="1"/>
          <p:nvPr/>
        </p:nvSpPr>
        <p:spPr>
          <a:xfrm>
            <a:off x="7435568" y="4920730"/>
            <a:ext cx="3936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space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/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/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extLst/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Gameplay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9380" t="22707" r="885" b="10897"/>
          <a:stretch/>
        </p:blipFill>
        <p:spPr>
          <a:xfrm>
            <a:off x="542504" y="4262437"/>
            <a:ext cx="2517402" cy="1247775"/>
          </a:xfrm>
          <a:prstGeom prst="roundRect">
            <a:avLst>
              <a:gd name="adj" fmla="val 968"/>
            </a:avLst>
          </a:prstGeom>
        </p:spPr>
      </p:pic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Framework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r="-62"/>
          <a:stretch/>
        </p:blipFill>
        <p:spPr>
          <a:xfrm>
            <a:off x="2909013" y="1610725"/>
            <a:ext cx="6373975" cy="42672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89" y="1428391"/>
            <a:ext cx="7391314" cy="43195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影片將會放置於</a:t>
            </a:r>
            <a:r>
              <a:rPr lang="zh-TW" altLang="en-US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</a:t>
            </a:r>
            <a:r>
              <a:rPr lang="en-US" altLang="zh-TW" dirty="0" smtClean="0"/>
              <a:t>Graph Grammar of Left-hand side &amp; Right-hand side Rules</a:t>
            </a:r>
            <a:endParaRPr lang="en-US" altLang="zh-TW" dirty="0"/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Avoid the illegal mission rules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913795" y="1409699"/>
            <a:ext cx="10353762" cy="907919"/>
          </a:xfrm>
        </p:spPr>
        <p:txBody>
          <a:bodyPr/>
          <a:lstStyle/>
          <a:p>
            <a:r>
              <a:rPr lang="en-US" altLang="zh-TW" dirty="0"/>
              <a:t>Illegal rules will lead to the rewrite system generating fail or encounter the loop.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067051" y="2509463"/>
            <a:ext cx="6047248" cy="3212644"/>
            <a:chOff x="2598849" y="1851823"/>
            <a:chExt cx="7207236" cy="38288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49" y="1854085"/>
              <a:ext cx="3181349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49" y="3845516"/>
              <a:ext cx="3162300" cy="1457325"/>
            </a:xfrm>
            <a:prstGeom prst="roundRect">
              <a:avLst>
                <a:gd name="adj" fmla="val 3766"/>
              </a:avLst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10" y="1851823"/>
              <a:ext cx="3190875" cy="1466850"/>
            </a:xfrm>
            <a:prstGeom prst="roundRect">
              <a:avLst>
                <a:gd name="adj" fmla="val 3850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-1" r="2167"/>
            <a:stretch/>
          </p:blipFill>
          <p:spPr>
            <a:xfrm>
              <a:off x="6615210" y="3835992"/>
              <a:ext cx="3169725" cy="1466849"/>
            </a:xfrm>
            <a:prstGeom prst="roundRect">
              <a:avLst>
                <a:gd name="adj" fmla="val 3267"/>
              </a:avLst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598849" y="3311410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Node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5209" y="3318673"/>
              <a:ext cx="3190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Multiple Relations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615210" y="5311387"/>
              <a:ext cx="31697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Cyclic Link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98849" y="530284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Isolated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4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Set of </a:t>
            </a:r>
            <a:r>
              <a:rPr lang="en-US" altLang="zh-TW" dirty="0" smtClean="0"/>
              <a:t>illegal mission rules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60252"/>
              </p:ext>
            </p:extLst>
          </p:nvPr>
        </p:nvGraphicFramePr>
        <p:xfrm>
          <a:off x="913881" y="1329233"/>
          <a:ext cx="10353676" cy="4625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62427127"/>
                    </a:ext>
                  </a:extLst>
                </a:gridCol>
                <a:gridCol w="7976236">
                  <a:extLst>
                    <a:ext uri="{9D8B030D-6E8A-4147-A177-3AD203B41FA5}">
                      <a16:colId xmlns:a16="http://schemas.microsoft.com/office/drawing/2014/main" val="19219925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Illegal</a:t>
                      </a:r>
                      <a:r>
                        <a:rPr lang="en-US" altLang="zh-TW" sz="1800" baseline="0" dirty="0" smtClean="0">
                          <a:solidFill>
                            <a:schemeClr val="tx2"/>
                          </a:solidFill>
                        </a:rPr>
                        <a:t> pattern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Description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4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Left More Than Right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當左側的節點超過右側的節點數量時，進行改寫系統會使左側無法對應到右側的節點產生遺失的情形。若這些節點原先已有與其它非規則內節點連接，將會導致該連接資訊遺失，有機會造成任務圖破碎。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41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Empty Left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左側為空將無法進行子圖搜索，因此左側節點必須至少一個節點。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3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Isolated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孤立的節點將會導致任務圖破碎。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2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Isolated Connection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孤立的連接線無法正確表示其連接資訊，將無法正常進行改寫系統。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Exactly Duplicated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若左右規則同構將導致改寫系統陷入無限循環。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2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Multiple Relations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兩兩節點間不可有超過一個的連接關係，不論是同向連接線或反向連接線皆會導致改寫系統無法正常運作。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Cyclic Link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任務圖的定義中，任務應嚴格遵守任務間之順序性，若有循環結構將會使玩家迂迴停滯。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Orphan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若有圖形語法含有兩個以上的根結點，便無法正確定位出任務起點。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Overflowed Any 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當右側規則使用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節點時，其對應到左側索引值的節點亦必須為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節點。反之，左側規則使用 </a:t>
                      </a:r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Any </a:t>
                      </a:r>
                      <a:r>
                        <a:rPr lang="zh-TW" altLang="en-US" sz="1600" dirty="0" smtClean="0">
                          <a:solidFill>
                            <a:schemeClr val="tx2"/>
                          </a:solidFill>
                        </a:rPr>
                        <a:t>節點將不在此限。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78932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Rules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3455843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</a:t>
            </a:r>
            <a:endParaRPr lang="en-US" altLang="zh-TW" b="1" dirty="0"/>
          </a:p>
          <a:p>
            <a:pPr lvl="1"/>
            <a:r>
              <a:rPr lang="en-US" altLang="zh-TW" dirty="0"/>
              <a:t>Based on the </a:t>
            </a:r>
            <a:r>
              <a:rPr lang="en-US" altLang="zh-TW" dirty="0" smtClean="0"/>
              <a:t>selected rules in mission grammars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matched subgraphs </a:t>
            </a:r>
            <a:r>
              <a:rPr lang="en-US" altLang="zh-TW" dirty="0" smtClean="0"/>
              <a:t>using rules</a:t>
            </a:r>
          </a:p>
          <a:p>
            <a:pPr lvl="2"/>
            <a:r>
              <a:rPr lang="en-US" altLang="zh-TW" dirty="0"/>
              <a:t>VF Graph Isomorphism </a:t>
            </a:r>
            <a:r>
              <a:rPr lang="en-US" altLang="zh-TW" dirty="0" smtClean="0"/>
              <a:t>Algorithm </a:t>
            </a:r>
            <a:r>
              <a:rPr lang="en-US" altLang="zh-TW" baseline="30000" dirty="0" smtClean="0"/>
              <a:t>[</a:t>
            </a:r>
            <a:r>
              <a:rPr lang="en-US" altLang="zh-TW" baseline="30000" dirty="0"/>
              <a:t>1]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cxnSp>
        <p:nvCxnSpPr>
          <p:cNvPr id="11" name="直線接點 10"/>
          <p:cNvCxnSpPr/>
          <p:nvPr/>
        </p:nvCxnSpPr>
        <p:spPr>
          <a:xfrm>
            <a:off x="4547583" y="4912859"/>
            <a:ext cx="671997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1796"/>
              </p:ext>
            </p:extLst>
          </p:nvPr>
        </p:nvGraphicFramePr>
        <p:xfrm>
          <a:off x="4547583" y="4960177"/>
          <a:ext cx="6719974" cy="121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8117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3761857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1218990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VF Graph Isomorphism Algorithm: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hlinkClick r:id="rId4"/>
                        </a:rPr>
                        <a:t>https://www.codeproject.com/Articles/23144/A-C-Implementation-of-the-VF-Graph-Isomorphism-Alg</a:t>
                      </a:r>
                      <a:endParaRPr lang="en-US" altLang="zh-TW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Mission Grammars &gt; </a:t>
            </a:r>
          </a:p>
          <a:p>
            <a:r>
              <a:rPr lang="en-US" altLang="zh-TW" dirty="0"/>
              <a:t>Introduction of Mission Graph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of Rewrite </a:t>
            </a:r>
            <a:r>
              <a:rPr lang="en-US" altLang="zh-TW" dirty="0"/>
              <a:t>System 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692456"/>
              </p:ext>
            </p:extLst>
          </p:nvPr>
        </p:nvGraphicFramePr>
        <p:xfrm>
          <a:off x="819302" y="1409700"/>
          <a:ext cx="10543872" cy="4256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4256162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Algorithm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found from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b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matchedRule</a:t>
                      </a:r>
                      <a:r>
                        <a:rPr lang="en-US" altLang="zh-TW" sz="1400" b="0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zh-TW" sz="1400" b="1" i="0" u="none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FindMatchs(TransToVFGraph(root))</a:t>
                      </a:r>
                      <a:r>
                        <a:rPr lang="en-US" altLang="zh-TW" sz="1400" b="1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Transfer </a:t>
                      </a:r>
                      <a:r>
                        <a:rPr lang="en-US" altLang="zh-TW" sz="1400" b="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into </a:t>
                      </a:r>
                      <a:r>
                        <a:rPr lang="en-US" altLang="zh-TW" sz="1400" b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 Graph</a:t>
                      </a:r>
                      <a:br>
                        <a:rPr lang="en-US" altLang="zh-TW" sz="1400" b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connections</a:t>
                      </a: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 matched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parts with </a:t>
                      </a:r>
                      <a:r>
                        <a:rPr lang="en-US" altLang="zh-TW" sz="1400" b="0" i="1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matchedRule</a:t>
                      </a:r>
                      <a:r>
                        <a:rPr lang="en-US" altLang="zh-TW" sz="1400" b="1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i="0" u="none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based on right-hand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side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nodes that additional index in right-hand side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 smtClean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Re-add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connections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based on right-hand side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u="sng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index information of nodes in graph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root-&gt;children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DFS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RewriteSystem1(child)</a:t>
                      </a:r>
                      <a:b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TW" altLang="en-US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root</a:t>
                      </a:r>
                      <a:endParaRPr lang="zh-TW" altLang="en-US" sz="140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FindMatchs with the Random seed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Introduction of Mission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004471"/>
              </p:ext>
            </p:extLst>
          </p:nvPr>
        </p:nvGraphicFramePr>
        <p:xfrm>
          <a:off x="819302" y="1636470"/>
          <a:ext cx="10543872" cy="3149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228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10097644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149175">
                <a:tc>
                  <a:txBody>
                    <a:bodyPr/>
                    <a:lstStyle/>
                    <a:p>
                      <a:pPr algn="r"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5000"/>
                        </a:lnSpc>
                        <a:spcAft>
                          <a:spcPts val="200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FindMatchs</a:t>
                      </a:r>
                      <a:r>
                        <a:rPr lang="en-US" altLang="zh-TW" sz="1400" i="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:= </a:t>
                      </a:r>
                      <a:r>
                        <a:rPr lang="en-US" altLang="zh-TW" sz="1400" b="1" i="1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b="1" i="1" baseline="0" dirty="0" smtClean="0">
                          <a:solidFill>
                            <a:srgbClr val="FFC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s.shuffle(seed)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Random shuffle via random seed from random table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</a:t>
                      </a:r>
                      <a:r>
                        <a:rPr lang="zh-TW" altLang="en-US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0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If not found then skip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continue</a:t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rule.leftHand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is isomorphic to </a:t>
                      </a: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40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Means the subgraph of </a:t>
                      </a:r>
                      <a: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vfGraph</a:t>
                      </a:r>
                      <a:br>
                        <a:rPr lang="en-US" altLang="zh-TW" sz="1400" i="1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-=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rule.QuantityLimitMax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&gt; 0 ? 1 : 0;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return </a:t>
                      </a:r>
                      <a:r>
                        <a:rPr lang="en-US" altLang="zh-TW" sz="1400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rule</a:t>
                      </a:r>
                      <a: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400" i="0" baseline="0" dirty="0" smtClean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i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root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  <p:sp>
        <p:nvSpPr>
          <p:cNvPr id="7" name="內容版面配置區 2"/>
          <p:cNvSpPr txBox="1">
            <a:spLocks/>
          </p:cNvSpPr>
          <p:nvPr/>
        </p:nvSpPr>
        <p:spPr>
          <a:xfrm>
            <a:off x="913795" y="5171846"/>
            <a:ext cx="10353762" cy="9117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Random table</a:t>
            </a:r>
          </a:p>
          <a:p>
            <a:r>
              <a:rPr lang="en-US" altLang="zh-TW" dirty="0" smtClean="0"/>
              <a:t>Original </a:t>
            </a:r>
            <a:r>
              <a:rPr lang="en-US" altLang="zh-TW" dirty="0"/>
              <a:t>“0” value has transferred to “-1” means the rule is unlimited </a:t>
            </a:r>
            <a:r>
              <a:rPr lang="en-US" altLang="zh-TW" dirty="0" smtClean="0"/>
              <a:t>usage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169144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[1,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33721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1]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[0, 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∞</a:t>
                      </a: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b="1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</a:p>
          <a:p>
            <a:r>
              <a:rPr lang="en-US" altLang="zh-TW" b="1" dirty="0" smtClean="0"/>
              <a:t>Set the random </a:t>
            </a:r>
            <a:r>
              <a:rPr lang="en-US" altLang="zh-TW" b="1" dirty="0"/>
              <a:t>seed 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(Random number table)</a:t>
            </a:r>
            <a:endParaRPr lang="en-US" altLang="zh-TW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altLang="zh-TW" dirty="0"/>
              <a:t>Seed </a:t>
            </a:r>
            <a:r>
              <a:rPr lang="en-US" altLang="zh-TW" dirty="0" smtClean="0"/>
              <a:t>affects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63350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more iterations to parallel rewrite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/>
              <a:t>Pseudocode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194397" cy="4533901"/>
          </a:xfrm>
        </p:spPr>
        <p:txBody>
          <a:bodyPr/>
          <a:lstStyle/>
          <a:p>
            <a:r>
              <a:rPr lang="en-US" altLang="zh-TW" b="1" dirty="0" smtClean="0"/>
              <a:t>Hierarchy data structure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</a:t>
            </a:r>
            <a:r>
              <a:rPr lang="en-US" altLang="zh-TW" dirty="0"/>
              <a:t>It’s </a:t>
            </a:r>
            <a:r>
              <a:rPr lang="en-US" altLang="zh-TW" dirty="0" smtClean="0"/>
              <a:t>property is </a:t>
            </a:r>
            <a:r>
              <a:rPr lang="en-US" altLang="zh-TW" dirty="0"/>
              <a:t>a </a:t>
            </a:r>
            <a:r>
              <a:rPr lang="en-US" altLang="zh-TW" b="1" dirty="0" smtClean="0">
                <a:solidFill>
                  <a:srgbClr val="FFC000"/>
                </a:solidFill>
              </a:rPr>
              <a:t>block</a:t>
            </a:r>
            <a:r>
              <a:rPr lang="en-US" altLang="zh-TW" dirty="0" smtClean="0"/>
              <a:t> </a:t>
            </a:r>
            <a:r>
              <a:rPr lang="en-US" altLang="zh-TW" dirty="0"/>
              <a:t>or </a:t>
            </a:r>
            <a:r>
              <a:rPr lang="en-US" altLang="zh-TW" b="1" dirty="0" smtClean="0">
                <a:solidFill>
                  <a:srgbClr val="FFC000"/>
                </a:solidFill>
              </a:rPr>
              <a:t>decoration with nine orientations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Exit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Entrance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 smtClean="0">
                <a:solidFill>
                  <a:srgbClr val="FFC000"/>
                </a:solidFill>
              </a:rPr>
              <a:t>exits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A</a:t>
            </a:r>
            <a:r>
              <a:rPr lang="en-US" altLang="zh-TW" dirty="0" smtClean="0"/>
              <a:t>” </a:t>
            </a:r>
            <a:r>
              <a:rPr lang="en-US" altLang="zh-TW" dirty="0"/>
              <a:t>will stick with the </a:t>
            </a:r>
            <a:r>
              <a:rPr lang="en-US" altLang="zh-TW" b="1" dirty="0" smtClean="0">
                <a:solidFill>
                  <a:srgbClr val="FFC000"/>
                </a:solidFill>
              </a:rPr>
              <a:t>entrance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volume B</a:t>
            </a:r>
            <a:r>
              <a:rPr lang="en-US" altLang="zh-TW" dirty="0" smtClean="0"/>
              <a:t>”, </a:t>
            </a:r>
            <a:r>
              <a:rPr lang="en-US" altLang="zh-TW" dirty="0"/>
              <a:t>according to their direction of arrow</a:t>
            </a:r>
            <a:r>
              <a:rPr lang="en-US" altLang="zh-TW" dirty="0" smtClean="0"/>
              <a:t>. If doesn’t exist any entrance, will pick one exit randomly.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337570" y="1913725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589932" y="1885758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450980" y="278923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Rewrite System </a:t>
            </a:r>
            <a:r>
              <a:rPr lang="en-US" altLang="zh-TW" dirty="0" smtClean="0"/>
              <a:t>II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Another rewrite system of Mission/Space framework.</a:t>
            </a:r>
          </a:p>
          <a:p>
            <a:r>
              <a:rPr lang="en-US" altLang="zh-TW" dirty="0" smtClean="0"/>
              <a:t>Generate the </a:t>
            </a:r>
            <a:r>
              <a:rPr lang="en-US" altLang="zh-TW" b="1" dirty="0" smtClean="0">
                <a:solidFill>
                  <a:srgbClr val="FFC000"/>
                </a:solidFill>
              </a:rPr>
              <a:t>Space</a:t>
            </a:r>
            <a:r>
              <a:rPr lang="en-US" altLang="zh-TW" dirty="0" smtClean="0"/>
              <a:t> from </a:t>
            </a:r>
            <a:r>
              <a:rPr lang="en-US" altLang="zh-TW" b="1" dirty="0" smtClean="0">
                <a:solidFill>
                  <a:srgbClr val="FFC000"/>
                </a:solidFill>
              </a:rPr>
              <a:t>Mission Grammars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3676292"/>
            <a:ext cx="3201772" cy="1291804"/>
          </a:xfrm>
          <a:prstGeom prst="roundRect">
            <a:avLst>
              <a:gd name="adj" fmla="val 3690"/>
            </a:avLst>
          </a:prstGeom>
        </p:spPr>
      </p:pic>
      <p:grpSp>
        <p:nvGrpSpPr>
          <p:cNvPr id="26" name="群組 25"/>
          <p:cNvGrpSpPr/>
          <p:nvPr/>
        </p:nvGrpSpPr>
        <p:grpSpPr>
          <a:xfrm>
            <a:off x="5327732" y="2712720"/>
            <a:ext cx="5939825" cy="3230880"/>
            <a:chOff x="5327731" y="2651760"/>
            <a:chExt cx="5939825" cy="323088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l="4145" t="9279" b="1967"/>
            <a:stretch/>
          </p:blipFill>
          <p:spPr>
            <a:xfrm>
              <a:off x="5327731" y="2651760"/>
              <a:ext cx="5939825" cy="3230880"/>
            </a:xfrm>
            <a:prstGeom prst="roundRect">
              <a:avLst>
                <a:gd name="adj" fmla="val 1101"/>
              </a:avLst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376319" y="4461293"/>
              <a:ext cx="320641" cy="345956"/>
            </a:xfrm>
            <a:prstGeom prst="rect">
              <a:avLst/>
            </a:prstGeom>
            <a:solidFill>
              <a:srgbClr val="4A9C3C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705350" y="4461293"/>
              <a:ext cx="320641" cy="345956"/>
            </a:xfrm>
            <a:prstGeom prst="rect">
              <a:avLst/>
            </a:prstGeom>
            <a:solidFill>
              <a:srgbClr val="89451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034381" y="4461293"/>
              <a:ext cx="320641" cy="345956"/>
            </a:xfrm>
            <a:prstGeom prst="rect">
              <a:avLst/>
            </a:prstGeom>
            <a:solidFill>
              <a:srgbClr val="FF8C0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57535" y="3375473"/>
              <a:ext cx="1242038" cy="885761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36892" y="3690124"/>
              <a:ext cx="320641" cy="345956"/>
            </a:xfrm>
            <a:prstGeom prst="rect">
              <a:avLst/>
            </a:prstGeom>
            <a:solidFill>
              <a:srgbClr val="008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55022" y="3314304"/>
              <a:ext cx="320641" cy="345956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894516" y="3644636"/>
              <a:ext cx="420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go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562601" y="3639431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boss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22016" y="4416409"/>
              <a:ext cx="425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err="1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en</a:t>
              </a:r>
              <a:endParaRPr lang="zh-TW" altLang="en-US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633119" y="4487801"/>
              <a:ext cx="4555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lock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44942" y="4484269"/>
              <a:ext cx="5020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shop</a:t>
              </a:r>
              <a:endParaRPr lang="zh-TW" altLang="en-US" sz="12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314036" y="332347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 err="1" smtClean="0">
                  <a:effectLst>
                    <a:glow rad="63500">
                      <a:schemeClr val="bg1">
                        <a:alpha val="75000"/>
                      </a:schemeClr>
                    </a:glow>
                  </a:effectLst>
                </a:rPr>
                <a:t>srt</a:t>
              </a:r>
              <a:endParaRPr lang="zh-TW" altLang="en-US" sz="1400" dirty="0">
                <a:effectLst>
                  <a:glow rad="63500">
                    <a:schemeClr val="bg1">
                      <a:alpha val="75000"/>
                    </a:schemeClr>
                  </a:glow>
                </a:effectLst>
              </a:endParaRPr>
            </a:p>
          </p:txBody>
        </p:sp>
      </p:grpSp>
      <p:sp>
        <p:nvSpPr>
          <p:cNvPr id="27" name="Right Arrow 77"/>
          <p:cNvSpPr/>
          <p:nvPr/>
        </p:nvSpPr>
        <p:spPr>
          <a:xfrm>
            <a:off x="4308688" y="4003068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Each </a:t>
            </a:r>
            <a:r>
              <a:rPr lang="en-US" altLang="zh-TW" dirty="0"/>
              <a:t>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Rewrite 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</a:t>
            </a:r>
            <a:r>
              <a:rPr lang="en-US" altLang="zh-TW" dirty="0" smtClean="0"/>
              <a:t>having </a:t>
            </a:r>
            <a:r>
              <a:rPr lang="en-US" altLang="zh-TW" dirty="0"/>
              <a:t>transferred </a:t>
            </a:r>
            <a:r>
              <a:rPr lang="en-US" altLang="zh-TW" dirty="0" smtClean="0"/>
              <a:t>into space, the </a:t>
            </a:r>
            <a:r>
              <a:rPr lang="en-US" altLang="zh-TW" b="1" dirty="0" smtClean="0">
                <a:solidFill>
                  <a:srgbClr val="FFC000"/>
                </a:solidFill>
              </a:rPr>
              <a:t>remaining connections</a:t>
            </a:r>
            <a:r>
              <a:rPr lang="en-US" altLang="zh-TW" dirty="0" smtClean="0"/>
              <a:t> have to fit </a:t>
            </a:r>
            <a:r>
              <a:rPr lang="en-US" altLang="zh-TW" dirty="0"/>
              <a:t>the completed space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close connection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protowall1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protowall2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Pseudocode of Rewrite </a:t>
            </a:r>
            <a:r>
              <a:rPr lang="en-US" altLang="zh-TW" dirty="0"/>
              <a:t>System </a:t>
            </a:r>
            <a:r>
              <a:rPr lang="en-US" altLang="zh-TW" dirty="0" smtClean="0"/>
              <a:t>II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Room Definitions and Instruction &gt; </a:t>
            </a:r>
          </a:p>
          <a:p>
            <a:r>
              <a:rPr lang="en-US" altLang="zh-TW" dirty="0" smtClean="0"/>
              <a:t>Rewrite </a:t>
            </a:r>
            <a:r>
              <a:rPr lang="en-US" altLang="zh-TW" dirty="0"/>
              <a:t>System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6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911222"/>
              </p:ext>
            </p:extLst>
          </p:nvPr>
        </p:nvGraphicFramePr>
        <p:xfrm>
          <a:off x="2177935" y="1409700"/>
          <a:ext cx="782660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63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7424443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10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11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12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13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14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15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16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17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18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19</a:t>
                      </a:r>
                    </a:p>
                    <a:p>
                      <a:pPr algn="r"/>
                      <a:r>
                        <a:rPr lang="en-US" altLang="zh-TW" sz="14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20</a:t>
                      </a:r>
                      <a:endParaRPr lang="zh-TW" altLang="en-US" sz="1400" b="1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Collision issue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Collision issue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3914413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3" y="2481944"/>
            <a:ext cx="5778849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88" y="2618071"/>
            <a:ext cx="5457139" cy="2581575"/>
          </a:xfrm>
          <a:prstGeom prst="roundRect">
            <a:avLst>
              <a:gd name="adj" fmla="val 1649"/>
            </a:avLst>
          </a:prstGeom>
        </p:spPr>
      </p:pic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42812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481944"/>
            <a:ext cx="423923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</a:t>
            </a:r>
            <a:r>
              <a:rPr lang="en-US" altLang="zh-TW" sz="2400" dirty="0" smtClean="0"/>
              <a:t>Entrance </a:t>
            </a:r>
            <a:r>
              <a:rPr lang="en-US" altLang="zh-TW" sz="2400" dirty="0" smtClean="0"/>
              <a:t>&amp; </a:t>
            </a:r>
            <a:r>
              <a:rPr lang="en-US" altLang="zh-TW" sz="2400" dirty="0" smtClean="0"/>
              <a:t>Exit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60" y="2609511"/>
            <a:ext cx="3924413" cy="25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415541" cy="2883158"/>
          </a:xfrm>
        </p:spPr>
        <p:txBody>
          <a:bodyPr/>
          <a:lstStyle/>
          <a:p>
            <a:r>
              <a:rPr lang="en-US" altLang="zh-TW" dirty="0" smtClean="0"/>
              <a:t>List of the </a:t>
            </a:r>
            <a:r>
              <a:rPr lang="en-US" altLang="zh-TW" b="1" dirty="0" smtClean="0">
                <a:solidFill>
                  <a:srgbClr val="00B050"/>
                </a:solidFill>
              </a:rPr>
              <a:t>terminal symbols</a:t>
            </a:r>
            <a:r>
              <a:rPr lang="en-US" altLang="zh-TW" dirty="0" smtClean="0"/>
              <a:t> from Mission Grammars.</a:t>
            </a:r>
          </a:p>
          <a:p>
            <a:r>
              <a:rPr lang="en-US" altLang="zh-TW" dirty="0" smtClean="0"/>
              <a:t>Elements in list, they have </a:t>
            </a:r>
            <a:r>
              <a:rPr lang="en-US" altLang="zh-TW" b="1" dirty="0" smtClean="0">
                <a:solidFill>
                  <a:srgbClr val="00B0F0"/>
                </a:solidFill>
              </a:rPr>
              <a:t>own volume list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17" y="2481944"/>
            <a:ext cx="4300465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3" y="2627137"/>
            <a:ext cx="4022288" cy="258860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49203" y="2627137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49203" y="31104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9203" y="3585276"/>
            <a:ext cx="678443" cy="17458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49203" y="2795232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49203" y="3279059"/>
            <a:ext cx="1842360" cy="15168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58628" y="3753123"/>
            <a:ext cx="1842360" cy="12617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3444240"/>
            <a:ext cx="3155155" cy="21784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-62"/>
          <a:stretch/>
        </p:blipFill>
        <p:spPr>
          <a:xfrm>
            <a:off x="1378352" y="3570484"/>
            <a:ext cx="2866155" cy="1918811"/>
          </a:xfrm>
          <a:prstGeom prst="roundRect">
            <a:avLst>
              <a:gd name="adj" fmla="val 1539"/>
            </a:avLst>
          </a:prstGeom>
        </p:spPr>
      </p:pic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r>
              <a:rPr lang="en-US" altLang="zh-TW" dirty="0" smtClean="0"/>
              <a:t>Fitness functions of GA</a:t>
            </a:r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flow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Proposed Methodologies &gt; Genetic Algorithm in Segments Evolution 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Crossover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Proposed Methodologies &gt; Genetic Algorithm in Segments Evolution &gt; </a:t>
            </a:r>
          </a:p>
          <a:p>
            <a:r>
              <a:rPr lang="en-US" altLang="zh-TW" smtClean="0"/>
              <a:t>Genetic Algorithm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89" name="群組 88"/>
          <p:cNvGrpSpPr/>
          <p:nvPr/>
        </p:nvGrpSpPr>
        <p:grpSpPr>
          <a:xfrm>
            <a:off x="381028" y="2133600"/>
            <a:ext cx="11429945" cy="1532437"/>
            <a:chOff x="381028" y="2486025"/>
            <a:chExt cx="11429945" cy="1532437"/>
          </a:xfrm>
        </p:grpSpPr>
        <p:sp>
          <p:nvSpPr>
            <p:cNvPr id="7" name="Right Arrow 77"/>
            <p:cNvSpPr/>
            <p:nvPr/>
          </p:nvSpPr>
          <p:spPr>
            <a:xfrm>
              <a:off x="5635931" y="2929703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2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78"/>
            <p:cNvSpPr/>
            <p:nvPr/>
          </p:nvSpPr>
          <p:spPr>
            <a:xfrm>
              <a:off x="47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101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Oval 78"/>
            <p:cNvSpPr/>
            <p:nvPr/>
          </p:nvSpPr>
          <p:spPr>
            <a:xfrm>
              <a:off x="155102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209859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4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081028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Oval 78"/>
            <p:cNvSpPr/>
            <p:nvPr/>
          </p:nvSpPr>
          <p:spPr>
            <a:xfrm>
              <a:off x="2631028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3178598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0744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Oval 78"/>
            <p:cNvSpPr/>
            <p:nvPr/>
          </p:nvSpPr>
          <p:spPr>
            <a:xfrm>
              <a:off x="439074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938314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3711028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910280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4105512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val 78"/>
            <p:cNvSpPr/>
            <p:nvPr/>
          </p:nvSpPr>
          <p:spPr>
            <a:xfrm>
              <a:off x="47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78"/>
            <p:cNvSpPr/>
            <p:nvPr/>
          </p:nvSpPr>
          <p:spPr>
            <a:xfrm>
              <a:off x="1018598" y="3567954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46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0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Oval 78"/>
            <p:cNvSpPr/>
            <p:nvPr/>
          </p:nvSpPr>
          <p:spPr>
            <a:xfrm>
              <a:off x="155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8"/>
            <p:cNvSpPr/>
            <p:nvPr/>
          </p:nvSpPr>
          <p:spPr>
            <a:xfrm>
              <a:off x="209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4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081028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Oval 78"/>
            <p:cNvSpPr/>
            <p:nvPr/>
          </p:nvSpPr>
          <p:spPr>
            <a:xfrm>
              <a:off x="263102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78"/>
            <p:cNvSpPr/>
            <p:nvPr/>
          </p:nvSpPr>
          <p:spPr>
            <a:xfrm>
              <a:off x="3178598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30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40744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Oval 78"/>
            <p:cNvSpPr/>
            <p:nvPr/>
          </p:nvSpPr>
          <p:spPr>
            <a:xfrm>
              <a:off x="439074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78"/>
            <p:cNvSpPr/>
            <p:nvPr/>
          </p:nvSpPr>
          <p:spPr>
            <a:xfrm>
              <a:off x="4938314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78"/>
            <p:cNvSpPr/>
            <p:nvPr/>
          </p:nvSpPr>
          <p:spPr>
            <a:xfrm>
              <a:off x="3711028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78"/>
            <p:cNvSpPr/>
            <p:nvPr/>
          </p:nvSpPr>
          <p:spPr>
            <a:xfrm>
              <a:off x="3910280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78"/>
            <p:cNvSpPr/>
            <p:nvPr/>
          </p:nvSpPr>
          <p:spPr>
            <a:xfrm>
              <a:off x="4105512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5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Oval 78"/>
            <p:cNvSpPr/>
            <p:nvPr/>
          </p:nvSpPr>
          <p:spPr>
            <a:xfrm>
              <a:off x="690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7448827" y="2576025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89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Oval 78"/>
            <p:cNvSpPr/>
            <p:nvPr/>
          </p:nvSpPr>
          <p:spPr>
            <a:xfrm>
              <a:off x="798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852882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97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511257" y="2486025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Oval 78"/>
            <p:cNvSpPr/>
            <p:nvPr/>
          </p:nvSpPr>
          <p:spPr>
            <a:xfrm>
              <a:off x="9061257" y="2576025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608827" y="2576025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3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270973" y="2486533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Oval 78"/>
            <p:cNvSpPr/>
            <p:nvPr/>
          </p:nvSpPr>
          <p:spPr>
            <a:xfrm>
              <a:off x="1082097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1368543" y="2576533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0141257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340509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535741" y="2697159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8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35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Oval 78"/>
            <p:cNvSpPr/>
            <p:nvPr/>
          </p:nvSpPr>
          <p:spPr>
            <a:xfrm>
              <a:off x="690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8"/>
            <p:cNvSpPr/>
            <p:nvPr/>
          </p:nvSpPr>
          <p:spPr>
            <a:xfrm>
              <a:off x="744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89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843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Oval 78"/>
            <p:cNvSpPr/>
            <p:nvPr/>
          </p:nvSpPr>
          <p:spPr>
            <a:xfrm>
              <a:off x="7981257" y="3567954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8"/>
            <p:cNvSpPr/>
            <p:nvPr/>
          </p:nvSpPr>
          <p:spPr>
            <a:xfrm>
              <a:off x="852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897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511257" y="3477954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Oval 78"/>
            <p:cNvSpPr/>
            <p:nvPr/>
          </p:nvSpPr>
          <p:spPr>
            <a:xfrm>
              <a:off x="906125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8"/>
            <p:cNvSpPr/>
            <p:nvPr/>
          </p:nvSpPr>
          <p:spPr>
            <a:xfrm>
              <a:off x="9608827" y="3567954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1270973" y="3478462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2097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8"/>
            <p:cNvSpPr/>
            <p:nvPr/>
          </p:nvSpPr>
          <p:spPr>
            <a:xfrm>
              <a:off x="11368543" y="3568462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78"/>
            <p:cNvSpPr/>
            <p:nvPr/>
          </p:nvSpPr>
          <p:spPr>
            <a:xfrm>
              <a:off x="10141257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78"/>
            <p:cNvSpPr/>
            <p:nvPr/>
          </p:nvSpPr>
          <p:spPr>
            <a:xfrm>
              <a:off x="10340509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78"/>
            <p:cNvSpPr/>
            <p:nvPr/>
          </p:nvSpPr>
          <p:spPr>
            <a:xfrm>
              <a:off x="10535741" y="3689088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98935" y="2497104"/>
              <a:ext cx="117399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 smtClean="0">
                  <a:solidFill>
                    <a:schemeClr val="tx2"/>
                  </a:solidFill>
                </a:rPr>
                <a:t>2 point</a:t>
              </a:r>
              <a:endParaRPr lang="zh-TW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21028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19515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351211" y="2486025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358490" y="3477954"/>
              <a:ext cx="1620000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內容版面配置區 2"/>
          <p:cNvSpPr txBox="1">
            <a:spLocks/>
          </p:cNvSpPr>
          <p:nvPr/>
        </p:nvSpPr>
        <p:spPr>
          <a:xfrm>
            <a:off x="381028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Parents</a:t>
            </a:r>
            <a:endParaRPr lang="en-US" altLang="zh-TW" dirty="0"/>
          </a:p>
        </p:txBody>
      </p:sp>
      <p:sp>
        <p:nvSpPr>
          <p:cNvPr id="93" name="內容版面配置區 2"/>
          <p:cNvSpPr txBox="1">
            <a:spLocks/>
          </p:cNvSpPr>
          <p:nvPr/>
        </p:nvSpPr>
        <p:spPr>
          <a:xfrm>
            <a:off x="6811257" y="3844821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Offspring</a:t>
            </a:r>
            <a:endParaRPr lang="en-US" altLang="zh-TW" dirty="0"/>
          </a:p>
        </p:txBody>
      </p:sp>
      <p:sp>
        <p:nvSpPr>
          <p:cNvPr id="103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3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80% crossover</a:t>
            </a:r>
          </a:p>
          <a:p>
            <a:r>
              <a:rPr lang="en-US" altLang="zh-TW" dirty="0" smtClean="0"/>
              <a:t>Two point crossover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0" name="內容版面配置區 2"/>
          <p:cNvSpPr txBox="1">
            <a:spLocks noGrp="1"/>
          </p:cNvSpPr>
          <p:nvPr>
            <p:ph idx="1"/>
          </p:nvPr>
        </p:nvSpPr>
        <p:spPr>
          <a:xfrm>
            <a:off x="631035" y="4755442"/>
            <a:ext cx="10919282" cy="11881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10% mutation</a:t>
            </a:r>
          </a:p>
          <a:p>
            <a:r>
              <a:rPr lang="en-US" altLang="zh-TW" dirty="0"/>
              <a:t>C</a:t>
            </a:r>
            <a:r>
              <a:rPr lang="en-US" altLang="zh-TW" dirty="0" smtClean="0"/>
              <a:t>hange 5% ~ 20%</a:t>
            </a:r>
            <a:r>
              <a:rPr lang="zh-TW" altLang="en-US" dirty="0" smtClean="0"/>
              <a:t> </a:t>
            </a:r>
            <a:r>
              <a:rPr lang="en-US" altLang="zh-TW" dirty="0" smtClean="0"/>
              <a:t>positions each chromosome</a:t>
            </a:r>
            <a:endParaRPr lang="en-US" altLang="zh-TW" dirty="0"/>
          </a:p>
        </p:txBody>
      </p:sp>
      <p:cxnSp>
        <p:nvCxnSpPr>
          <p:cNvPr id="91" name="直線接點 90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381028" y="2663003"/>
            <a:ext cx="11429945" cy="638251"/>
            <a:chOff x="381028" y="2081978"/>
            <a:chExt cx="11429945" cy="638251"/>
          </a:xfrm>
        </p:grpSpPr>
        <p:sp>
          <p:nvSpPr>
            <p:cNvPr id="8" name="Right Arrow 77"/>
            <p:cNvSpPr/>
            <p:nvPr/>
          </p:nvSpPr>
          <p:spPr>
            <a:xfrm>
              <a:off x="5635931" y="2081978"/>
              <a:ext cx="920139" cy="638251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2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78"/>
            <p:cNvSpPr/>
            <p:nvPr/>
          </p:nvSpPr>
          <p:spPr>
            <a:xfrm>
              <a:off x="47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78"/>
            <p:cNvSpPr/>
            <p:nvPr/>
          </p:nvSpPr>
          <p:spPr>
            <a:xfrm>
              <a:off x="1018598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6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0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78"/>
            <p:cNvSpPr/>
            <p:nvPr/>
          </p:nvSpPr>
          <p:spPr>
            <a:xfrm>
              <a:off x="155102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8"/>
            <p:cNvSpPr/>
            <p:nvPr/>
          </p:nvSpPr>
          <p:spPr>
            <a:xfrm>
              <a:off x="209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4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028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Oval 78"/>
            <p:cNvSpPr/>
            <p:nvPr/>
          </p:nvSpPr>
          <p:spPr>
            <a:xfrm>
              <a:off x="2631028" y="2223600"/>
              <a:ext cx="360000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78"/>
            <p:cNvSpPr/>
            <p:nvPr/>
          </p:nvSpPr>
          <p:spPr>
            <a:xfrm>
              <a:off x="3178598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0744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Oval 78"/>
            <p:cNvSpPr/>
            <p:nvPr/>
          </p:nvSpPr>
          <p:spPr>
            <a:xfrm>
              <a:off x="439074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78"/>
            <p:cNvSpPr/>
            <p:nvPr/>
          </p:nvSpPr>
          <p:spPr>
            <a:xfrm>
              <a:off x="4938314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8"/>
            <p:cNvSpPr/>
            <p:nvPr/>
          </p:nvSpPr>
          <p:spPr>
            <a:xfrm>
              <a:off x="3711028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78"/>
            <p:cNvSpPr/>
            <p:nvPr/>
          </p:nvSpPr>
          <p:spPr>
            <a:xfrm>
              <a:off x="3910280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78"/>
            <p:cNvSpPr/>
            <p:nvPr/>
          </p:nvSpPr>
          <p:spPr>
            <a:xfrm>
              <a:off x="4105512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5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Oval 78"/>
            <p:cNvSpPr/>
            <p:nvPr/>
          </p:nvSpPr>
          <p:spPr>
            <a:xfrm>
              <a:off x="690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78"/>
            <p:cNvSpPr/>
            <p:nvPr/>
          </p:nvSpPr>
          <p:spPr>
            <a:xfrm>
              <a:off x="744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89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3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Oval 78"/>
            <p:cNvSpPr/>
            <p:nvPr/>
          </p:nvSpPr>
          <p:spPr>
            <a:xfrm>
              <a:off x="798125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78"/>
            <p:cNvSpPr/>
            <p:nvPr/>
          </p:nvSpPr>
          <p:spPr>
            <a:xfrm>
              <a:off x="852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97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511257" y="2133600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Oval 78"/>
            <p:cNvSpPr/>
            <p:nvPr/>
          </p:nvSpPr>
          <p:spPr>
            <a:xfrm>
              <a:off x="9061257" y="2223600"/>
              <a:ext cx="360000" cy="360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8"/>
            <p:cNvSpPr/>
            <p:nvPr/>
          </p:nvSpPr>
          <p:spPr>
            <a:xfrm>
              <a:off x="9608827" y="2223600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3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1270973" y="2134108"/>
              <a:ext cx="540000" cy="540000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Oval 78"/>
            <p:cNvSpPr/>
            <p:nvPr/>
          </p:nvSpPr>
          <p:spPr>
            <a:xfrm>
              <a:off x="1082097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8"/>
            <p:cNvSpPr/>
            <p:nvPr/>
          </p:nvSpPr>
          <p:spPr>
            <a:xfrm>
              <a:off x="11368543" y="2224108"/>
              <a:ext cx="360000" cy="3600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10141257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78"/>
            <p:cNvSpPr/>
            <p:nvPr/>
          </p:nvSpPr>
          <p:spPr>
            <a:xfrm>
              <a:off x="10340509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78"/>
            <p:cNvSpPr/>
            <p:nvPr/>
          </p:nvSpPr>
          <p:spPr>
            <a:xfrm>
              <a:off x="10535741" y="2344734"/>
              <a:ext cx="118748" cy="118748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921028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8971303" y="2131219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539845" y="2133600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351280" y="2137536"/>
              <a:ext cx="539954" cy="540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>
              <a:glow rad="635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381028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Parents</a:t>
            </a:r>
            <a:endParaRPr lang="en-US" altLang="zh-TW" dirty="0"/>
          </a:p>
        </p:txBody>
      </p:sp>
      <p:sp>
        <p:nvSpPr>
          <p:cNvPr id="96" name="內容版面配置區 2"/>
          <p:cNvSpPr txBox="1">
            <a:spLocks/>
          </p:cNvSpPr>
          <p:nvPr/>
        </p:nvSpPr>
        <p:spPr>
          <a:xfrm>
            <a:off x="6811257" y="3473346"/>
            <a:ext cx="4999716" cy="442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dirty="0" smtClean="0"/>
              <a:t>Offspring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Normalize the fitness scores</a:t>
            </a:r>
            <a:endParaRPr lang="en-US" altLang="zh-TW" dirty="0" smtClean="0"/>
          </a:p>
          <a:p>
            <a:r>
              <a:rPr lang="en-US" altLang="zh-TW" dirty="0" smtClean="0"/>
              <a:t>Metrics</a:t>
            </a:r>
            <a:endParaRPr lang="en-US" altLang="zh-TW" dirty="0"/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 &gt; </a:t>
            </a:r>
          </a:p>
          <a:p>
            <a:r>
              <a:rPr lang="en-US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dirty="0"/>
              <a:t>-</a:t>
            </a:r>
            <a:r>
              <a:rPr lang="en-US" altLang="zh-TW" dirty="0" smtClean="0"/>
              <a:t>Star </a:t>
            </a:r>
            <a:r>
              <a:rPr lang="en-US" altLang="zh-TW" dirty="0"/>
              <a:t>in three-dimensional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2"/>
                </a:solidFill>
              </a:rPr>
              <a:t>委託廣柏整理清單</a:t>
            </a:r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Normalize the fitness scores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Proposed Methodologies &gt; Genetic Algorithm in Segments Evolution &gt; </a:t>
            </a:r>
          </a:p>
          <a:p>
            <a:r>
              <a:rPr lang="en-US" altLang="zh-TW" smtClean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altLang="zh-TW" dirty="0" smtClean="0"/>
                  <a:t>Parameters</a:t>
                </a:r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An example.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 smtClean="0"/>
                  <a:t> = 10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 smtClean="0"/>
                  <a:t>0000</a:t>
                </a:r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i="1" dirty="0" smtClean="0">
                    <a:latin typeface="Cambria Math" panose="02040503050406030204" pitchFamily="18" charset="0"/>
                  </a:rPr>
                  <a:t> </a:t>
                </a:r>
                <a:br>
                  <a:rPr lang="en-US" altLang="zh-TW" i="1" dirty="0" smtClean="0">
                    <a:latin typeface="Cambria Math" panose="02040503050406030204" pitchFamily="18" charset="0"/>
                  </a:rPr>
                </a:b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0.3162</m:t>
                    </m:r>
                  </m:oMath>
                </a14:m>
                <a:r>
                  <a:rPr lang="en-US" altLang="zh-TW" dirty="0" smtClean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=0.1000</m:t>
                    </m:r>
                  </m:oMath>
                </a14:m>
                <a:r>
                  <a:rPr lang="en-US" altLang="zh-TW" dirty="0" smtClean="0"/>
                  <a:t> </a:t>
                </a:r>
                <a:br>
                  <a:rPr lang="en-US" altLang="zh-TW" dirty="0" smtClean="0"/>
                </a:b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dirty="0" smtClean="0"/>
                  <a:t>4472</a:t>
                </a:r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5477</m:t>
                    </m:r>
                  </m:oMath>
                </a14:m>
                <a:r>
                  <a:rPr lang="en-US" altLang="zh-TW" dirty="0"/>
                  <a:t>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altLang="zh-TW" dirty="0"/>
                  <a:t> 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0674" y="1409699"/>
                <a:ext cx="5676883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1010601" y="1409699"/>
            <a:ext cx="4153928" cy="3191026"/>
            <a:chOff x="1288359" y="1661159"/>
            <a:chExt cx="5252033" cy="4291965"/>
          </a:xfrm>
        </p:grpSpPr>
        <p:pic>
          <p:nvPicPr>
            <p:cNvPr id="10" name="內容版面配置區 15"/>
            <p:cNvPicPr>
              <a:picLocks noChangeAspect="1"/>
            </p:cNvPicPr>
            <p:nvPr/>
          </p:nvPicPr>
          <p:blipFill rotWithShape="1">
            <a:blip r:embed="rId3"/>
            <a:srcRect l="3712" t="5336" r="44241"/>
            <a:stretch/>
          </p:blipFill>
          <p:spPr>
            <a:xfrm>
              <a:off x="1288359" y="1661159"/>
              <a:ext cx="5252033" cy="4291965"/>
            </a:xfrm>
            <a:prstGeom prst="roundRect">
              <a:avLst>
                <a:gd name="adj" fmla="val 911"/>
              </a:avLst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382057" y="4554695"/>
                  <a:ext cx="2377149" cy="11211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CC5350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1" i="1" smtClean="0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altLang="zh-TW" sz="2800" b="1" i="1">
                                <a:solidFill>
                                  <a:srgbClr val="CC5350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</m:oMath>
                    </m:oMathPara>
                  </a14:m>
                  <a:endParaRPr lang="zh-TW" altLang="en-US" sz="2800" b="1" dirty="0">
                    <a:solidFill>
                      <a:srgbClr val="CC5350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2057" y="4554695"/>
                  <a:ext cx="2377149" cy="1121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050803" y="2110485"/>
                  <a:ext cx="3039657" cy="1456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5E92C5"/>
                            </a:solidFill>
                            <a:effectLst>
                              <a:glow rad="63500">
                                <a:schemeClr val="tx2"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800" b="1" i="1" smtClean="0">
                                <a:solidFill>
                                  <a:srgbClr val="5E92C5"/>
                                </a:solidFill>
                                <a:effectLst>
                                  <a:glow rad="63500">
                                    <a:schemeClr val="tx2"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num>
                                  <m:den>
                                    <m:r>
                                      <a:rPr lang="en-US" altLang="zh-TW" sz="2800" b="1" i="1" smtClean="0">
                                        <a:solidFill>
                                          <a:srgbClr val="5E92C5"/>
                                        </a:solidFill>
                                        <a:effectLst>
                                          <a:glow rad="63500">
                                            <a:schemeClr val="tx2"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TW" sz="2800" b="1" i="1" smtClean="0">
                                    <a:solidFill>
                                      <a:srgbClr val="5E92C5"/>
                                    </a:solidFill>
                                    <a:effectLst>
                                      <a:glow rad="63500">
                                        <a:schemeClr val="tx2"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TW" altLang="en-US" sz="2800" b="1" dirty="0">
                    <a:solidFill>
                      <a:srgbClr val="5E92C5"/>
                    </a:solidFill>
                    <a:effectLst>
                      <a:glow rad="63500">
                        <a:schemeClr val="tx2"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0803" y="2110485"/>
                  <a:ext cx="3039657" cy="1456632"/>
                </a:xfrm>
                <a:prstGeom prst="rect">
                  <a:avLst/>
                </a:prstGeom>
                <a:blipFill>
                  <a:blip r:embed="rId5"/>
                  <a:stretch>
                    <a:fillRect b="-11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7918726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TW" i="1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zh-TW" i="1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i="1" dirty="0" smtClean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: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7918726"/>
                  </p:ext>
                </p:extLst>
              </p:nvPr>
            </p:nvGraphicFramePr>
            <p:xfrm>
              <a:off x="5590674" y="1908386"/>
              <a:ext cx="5676883" cy="11125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07560">
                      <a:extLst>
                        <a:ext uri="{9D8B030D-6E8A-4147-A177-3AD203B41FA5}">
                          <a16:colId xmlns:a16="http://schemas.microsoft.com/office/drawing/2014/main" val="1295122281"/>
                        </a:ext>
                      </a:extLst>
                    </a:gridCol>
                    <a:gridCol w="4369323">
                      <a:extLst>
                        <a:ext uri="{9D8B030D-6E8A-4147-A177-3AD203B41FA5}">
                          <a16:colId xmlns:a16="http://schemas.microsoft.com/office/drawing/2014/main" val="2250023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9836" r="-33348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Un-normalized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0030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9836" r="-3334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Number of enemy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0080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09836" r="-3334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tx2"/>
                              </a:solidFill>
                            </a:rPr>
                            <a:t>Normalized scored</a:t>
                          </a:r>
                          <a:endParaRPr lang="zh-TW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1462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/>
          <p:cNvSpPr/>
          <p:nvPr/>
        </p:nvSpPr>
        <p:spPr>
          <a:xfrm>
            <a:off x="780509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+0.1310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05089" y="5161364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+0.1005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72930" y="4503627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zh-TW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 smtClean="0">
                    <a:solidFill>
                      <a:srgbClr val="00B050"/>
                    </a:solidFill>
                  </a:rPr>
                  <a:t>000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930" y="5127224"/>
                <a:ext cx="1098379" cy="369332"/>
              </a:xfrm>
              <a:prstGeom prst="rect">
                <a:avLst/>
              </a:prstGeom>
              <a:blipFill>
                <a:blip r:embed="rId7"/>
                <a:stretch>
                  <a:fillRect t="-9836" r="-4420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7805088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+0.3162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72930" y="3887810"/>
            <a:ext cx="104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dirty="0" smtClean="0">
                <a:solidFill>
                  <a:srgbClr val="00B050"/>
                </a:solidFill>
              </a:rPr>
              <a:t>+0.1000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13795" y="4756529"/>
            <a:ext cx="4440931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內容版面配置區 2"/>
              <p:cNvSpPr txBox="1">
                <a:spLocks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/>
                  <a:t>is we </a:t>
                </a:r>
                <a:r>
                  <a:rPr lang="en-US" altLang="zh-TW" dirty="0" smtClean="0"/>
                  <a:t>expected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/>
                  <a:t>is </a:t>
                </a:r>
                <a:r>
                  <a:rPr lang="en-US" altLang="zh-TW" dirty="0" smtClean="0"/>
                  <a:t>the original one </a:t>
                </a:r>
                <a:endParaRPr lang="en-US" altLang="zh-TW" dirty="0"/>
              </a:p>
            </p:txBody>
          </p:sp>
        </mc:Choice>
        <mc:Fallback>
          <p:sp>
            <p:nvSpPr>
              <p:cNvPr id="2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6" y="4867642"/>
                <a:ext cx="4703140" cy="12159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metric: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</a:t>
            </a:r>
            <a:r>
              <a:rPr lang="en-US" altLang="zh-TW" dirty="0" smtClean="0"/>
              <a:t>metric</a:t>
            </a:r>
            <a:r>
              <a:rPr lang="en-US" altLang="zh-TW" dirty="0"/>
              <a:t>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</a:t>
            </a:r>
            <a:r>
              <a:rPr lang="en-US" altLang="zh-TW" dirty="0"/>
              <a:t>metric: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</a:t>
            </a:r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7323136" cy="2883158"/>
          </a:xfrm>
        </p:spPr>
        <p:txBody>
          <a:bodyPr/>
          <a:lstStyle/>
          <a:p>
            <a:r>
              <a:rPr lang="en-US" altLang="zh-TW" dirty="0" smtClean="0"/>
              <a:t>Setting about fitness function weights of each volume</a:t>
            </a:r>
          </a:p>
          <a:p>
            <a:r>
              <a:rPr lang="en-US" altLang="zh-TW" dirty="0" smtClean="0"/>
              <a:t>Same volumes can be duplicated used on different positions</a:t>
            </a:r>
          </a:p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60" y="2481944"/>
            <a:ext cx="240662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36131"/>
          <a:stretch/>
        </p:blipFill>
        <p:spPr>
          <a:xfrm>
            <a:off x="8739912" y="2584808"/>
            <a:ext cx="2137711" cy="2654625"/>
          </a:xfrm>
          <a:prstGeom prst="roundRect">
            <a:avLst>
              <a:gd name="adj" fmla="val 1610"/>
            </a:avLst>
          </a:prstGeom>
        </p:spPr>
      </p:pic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Experiment design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Collection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248182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71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Raw data: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33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Filtering of Fitness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20046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(12.0, 2.0, 0.0)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Empty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Data Collection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72</a:t>
            </a:fld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790575" y="4763740"/>
            <a:ext cx="10600202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Calculate the sum of the fitness score each chromosome.</a:t>
            </a:r>
          </a:p>
          <a:p>
            <a:endParaRPr lang="en-US" altLang="zh-TW" dirty="0"/>
          </a:p>
        </p:txBody>
      </p:sp>
      <p:graphicFrame>
        <p:nvGraphicFramePr>
          <p:cNvPr id="10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854333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'position', 'type'])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8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Comparison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Fitness Comparison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30" y="1409700"/>
            <a:ext cx="791661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3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</a:t>
            </a:r>
            <a:r>
              <a:rPr lang="en-US" altLang="zh-TW" dirty="0"/>
              <a:t>Filtering of 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Results &gt; 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13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765993"/>
              </p:ext>
            </p:extLst>
          </p:nvPr>
        </p:nvGraphicFramePr>
        <p:xfrm>
          <a:off x="914400" y="1409700"/>
          <a:ext cx="10353672" cy="303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62227848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1770047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724169810"/>
                    </a:ext>
                  </a:extLst>
                </a:gridCol>
                <a:gridCol w="1623974">
                  <a:extLst>
                    <a:ext uri="{9D8B030D-6E8A-4147-A177-3AD203B41FA5}">
                      <a16:colId xmlns:a16="http://schemas.microsoft.com/office/drawing/2014/main" val="2141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4885849"/>
                    </a:ext>
                  </a:extLst>
                </a:gridCol>
                <a:gridCol w="1861888">
                  <a:extLst>
                    <a:ext uri="{9D8B030D-6E8A-4147-A177-3AD203B41FA5}">
                      <a16:colId xmlns:a16="http://schemas.microsoft.com/office/drawing/2014/main" val="1570349163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777914406"/>
                    </a:ext>
                  </a:extLst>
                </a:gridCol>
                <a:gridCol w="1294209">
                  <a:extLst>
                    <a:ext uri="{9D8B030D-6E8A-4147-A177-3AD203B41FA5}">
                      <a16:colId xmlns:a16="http://schemas.microsoft.com/office/drawing/2014/main" val="2093449511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Run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Gen.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Chm.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no.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label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score</a:t>
                      </a:r>
                      <a:endParaRPr lang="zh-TW" altLang="en-US" sz="16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position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type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volume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09706"/>
                  </a:ext>
                </a:extLst>
              </a:tr>
              <a:tr h="461221">
                <a:tc grid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43454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Block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(12.0, 1.0, 0.0)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2"/>
                          </a:solidFill>
                        </a:rPr>
                        <a:t>Room A</a:t>
                      </a:r>
                      <a:endParaRPr lang="zh-TW" altLang="en-US" sz="1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76065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Intercept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09906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Patrol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0.35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40979"/>
                  </a:ext>
                </a:extLst>
              </a:tr>
              <a:tr h="3829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Guard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0.85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(12.0, 1.0, 0.0)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Enemy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Room A</a:t>
                      </a:r>
                      <a:endParaRPr lang="zh-TW" altLang="en-US" sz="1600" b="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552847"/>
                  </a:ext>
                </a:extLst>
              </a:tr>
              <a:tr h="604375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2"/>
                          </a:solidFill>
                          <a:latin typeface="Poor Richard" panose="02080502050505020702" pitchFamily="18" charset="0"/>
                        </a:rPr>
                        <a:t>•  •  •</a:t>
                      </a:r>
                      <a:endParaRPr lang="zh-TW" alt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79221"/>
                  </a:ext>
                </a:extLst>
              </a:tr>
            </a:tbl>
          </a:graphicData>
        </a:graphic>
      </p:graphicFrame>
      <p:cxnSp>
        <p:nvCxnSpPr>
          <p:cNvPr id="22" name="直線接點 21"/>
          <p:cNvCxnSpPr/>
          <p:nvPr/>
        </p:nvCxnSpPr>
        <p:spPr>
          <a:xfrm flipV="1">
            <a:off x="765110" y="4626632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內容版面配置區 2"/>
          <p:cNvSpPr txBox="1">
            <a:spLocks/>
          </p:cNvSpPr>
          <p:nvPr/>
        </p:nvSpPr>
        <p:spPr>
          <a:xfrm>
            <a:off x="790575" y="4763740"/>
            <a:ext cx="6562735" cy="13198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Store the </a:t>
            </a:r>
            <a:r>
              <a:rPr lang="en-US" altLang="zh-TW" b="1" dirty="0" smtClean="0">
                <a:solidFill>
                  <a:srgbClr val="FFC000"/>
                </a:solidFill>
              </a:rPr>
              <a:t>positions</a:t>
            </a:r>
            <a:r>
              <a:rPr lang="en-US" altLang="zh-TW" dirty="0" smtClean="0"/>
              <a:t> and their </a:t>
            </a:r>
            <a:r>
              <a:rPr lang="en-US" altLang="zh-TW" b="1" dirty="0" smtClean="0">
                <a:solidFill>
                  <a:srgbClr val="FFC000"/>
                </a:solidFill>
              </a:rPr>
              <a:t>gene types</a:t>
            </a:r>
            <a:r>
              <a:rPr lang="en-US" altLang="zh-TW" dirty="0" smtClean="0"/>
              <a:t> each </a:t>
            </a:r>
            <a:r>
              <a:rPr lang="en-US" altLang="zh-TW" dirty="0"/>
              <a:t>chromosome (individual</a:t>
            </a:r>
            <a:r>
              <a:rPr lang="en-US" altLang="zh-TW" dirty="0" smtClean="0"/>
              <a:t>).</a:t>
            </a:r>
            <a:endParaRPr lang="en-US" altLang="zh-TW" dirty="0"/>
          </a:p>
        </p:txBody>
      </p:sp>
      <p:sp>
        <p:nvSpPr>
          <p:cNvPr id="27" name="矩形 26"/>
          <p:cNvSpPr/>
          <p:nvPr/>
        </p:nvSpPr>
        <p:spPr>
          <a:xfrm>
            <a:off x="3675637" y="2984132"/>
            <a:ext cx="3677673" cy="5232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Useless</a:t>
            </a:r>
            <a:r>
              <a:rPr lang="en-US" altLang="zh-TW" sz="28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 and </a:t>
            </a:r>
            <a:r>
              <a:rPr lang="en-US" altLang="zh-TW" sz="2800" dirty="0">
                <a:solidFill>
                  <a:srgbClr val="FFFF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duplicated</a:t>
            </a:r>
          </a:p>
        </p:txBody>
      </p:sp>
      <p:graphicFrame>
        <p:nvGraphicFramePr>
          <p:cNvPr id="29" name="內容版面配置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162136"/>
              </p:ext>
            </p:extLst>
          </p:nvPr>
        </p:nvGraphicFramePr>
        <p:xfrm>
          <a:off x="7486650" y="4896557"/>
          <a:ext cx="3780906" cy="1037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11">
                  <a:extLst>
                    <a:ext uri="{9D8B030D-6E8A-4147-A177-3AD203B41FA5}">
                      <a16:colId xmlns:a16="http://schemas.microsoft.com/office/drawing/2014/main" val="199437792"/>
                    </a:ext>
                  </a:extLst>
                </a:gridCol>
                <a:gridCol w="3420295">
                  <a:extLst>
                    <a:ext uri="{9D8B030D-6E8A-4147-A177-3AD203B41FA5}">
                      <a16:colId xmlns:a16="http://schemas.microsoft.com/office/drawing/2014/main" val="2018565550"/>
                    </a:ext>
                  </a:extLst>
                </a:gridCol>
              </a:tblGrid>
              <a:tr h="1037518">
                <a:tc>
                  <a:txBody>
                    <a:bodyPr/>
                    <a:lstStyle/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1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algn="r"/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Book Antiqua" panose="02040602050305030304" pitchFamily="18" charset="0"/>
                        </a:rPr>
                        <a:t>2</a:t>
                      </a:r>
                    </a:p>
                    <a:p>
                      <a:pPr algn="r"/>
                      <a:endParaRPr lang="en-US" altLang="zh-TW" sz="1200" b="1" dirty="0" smtClean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</a:t>
                      </a:r>
                      <a:r>
                        <a:rPr lang="en-US" altLang="zh-TW" sz="1200" b="1" baseline="0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useless columns.</a:t>
                      </a:r>
                      <a:endParaRPr lang="en-US" altLang="zh-TW" sz="1200" b="1" dirty="0" smtClean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'label', 'score'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 Remove duplicated rows.</a:t>
                      </a:r>
                    </a:p>
                    <a:p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data.drop_duplicates([</a:t>
                      </a:r>
                      <a:r>
                        <a:rPr lang="en-US" altLang="zh-TW" sz="1200" b="1" i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'Run no.', 'Gen no.', 'chm no.', 'position'</a:t>
                      </a:r>
                      <a:r>
                        <a:rPr lang="en-US" altLang="zh-TW" sz="1200" b="1" dirty="0" smtClean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  <a:endParaRPr lang="zh-TW" altLang="en-US" sz="12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4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52610"/>
            <a:ext cx="3037661" cy="13018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" y="2069987"/>
            <a:ext cx="3037661" cy="130185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44" y="2069989"/>
            <a:ext cx="3037661" cy="13018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8"/>
            <a:ext cx="3037661" cy="13018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1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Density Analysis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en-US" altLang="zh-TW" dirty="0"/>
              <a:t>Density Analysis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52" y="4036080"/>
            <a:ext cx="3037661" cy="130185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1" y="2069987"/>
            <a:ext cx="3037661" cy="130185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13" y="2069987"/>
            <a:ext cx="3037661" cy="130185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6" y="2053457"/>
            <a:ext cx="3037661" cy="130185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4" y="4052610"/>
            <a:ext cx="3037661" cy="13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Provide </a:t>
            </a:r>
            <a:r>
              <a:rPr lang="en-US" altLang="zh-TW" dirty="0"/>
              <a:t>a systematic </a:t>
            </a:r>
            <a:r>
              <a:rPr lang="en-US" altLang="zh-TW" dirty="0" smtClean="0"/>
              <a:t>framework to make game designers develop the game level rapidly.</a:t>
            </a:r>
          </a:p>
          <a:p>
            <a:pPr lvl="1"/>
            <a:r>
              <a:rPr lang="en-US" altLang="zh-TW" dirty="0" smtClean="0"/>
              <a:t>Mission-driven topology.</a:t>
            </a:r>
          </a:p>
          <a:p>
            <a:pPr lvl="1"/>
            <a:r>
              <a:rPr lang="en-US" altLang="zh-TW" dirty="0" smtClean="0"/>
              <a:t>Tool about procedural </a:t>
            </a:r>
            <a:r>
              <a:rPr lang="en-US" altLang="zh-TW" dirty="0"/>
              <a:t>content </a:t>
            </a:r>
            <a:r>
              <a:rPr lang="en-US" altLang="zh-TW" dirty="0" smtClean="0"/>
              <a:t>generation for mission graph. </a:t>
            </a:r>
          </a:p>
          <a:p>
            <a:r>
              <a:rPr lang="en-US" altLang="zh-TW" dirty="0" smtClean="0"/>
              <a:t>Multi-objective problem in GA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</a:t>
            </a:r>
            <a:r>
              <a:rPr lang="en-US" altLang="zh-TW" sz="1200" dirty="0" smtClean="0">
                <a:effectLst/>
              </a:rPr>
              <a:t>Berlin </a:t>
            </a:r>
            <a:r>
              <a:rPr lang="en-US" altLang="zh-TW" sz="1200" dirty="0">
                <a:effectLst/>
              </a:rPr>
              <a:t>Heidelberg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</a:t>
            </a:r>
            <a:r>
              <a:rPr lang="en-US" altLang="zh-TW" sz="1200" dirty="0" smtClean="0">
                <a:effectLst/>
              </a:rPr>
              <a:t>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9770</TotalTime>
  <Words>4475</Words>
  <Application>Microsoft Office PowerPoint</Application>
  <PresentationFormat>寬螢幕</PresentationFormat>
  <Paragraphs>1192</Paragraphs>
  <Slides>83</Slides>
  <Notes>1</Notes>
  <HiddenSlides>7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8" baseType="lpstr">
      <vt:lpstr>Adobe Arabic</vt:lpstr>
      <vt:lpstr>Adobe Garamond Pro Bold</vt:lpstr>
      <vt:lpstr>Calisto MT</vt:lpstr>
      <vt:lpstr>微軟正黑體</vt:lpstr>
      <vt:lpstr>新細明體</vt:lpstr>
      <vt:lpstr>Arial</vt:lpstr>
      <vt:lpstr>Book Antiqua</vt:lpstr>
      <vt:lpstr>Calibri</vt:lpstr>
      <vt:lpstr>Cambria Math</vt:lpstr>
      <vt:lpstr>Courier New</vt:lpstr>
      <vt:lpstr>Poor Richard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Framework</vt:lpstr>
      <vt:lpstr>System Framework</vt:lpstr>
      <vt:lpstr>System Framework</vt:lpstr>
      <vt:lpstr>System Framework</vt:lpstr>
      <vt:lpstr>System Framework</vt:lpstr>
      <vt:lpstr>System Framework</vt:lpstr>
      <vt:lpstr>System DEMO</vt:lpstr>
      <vt:lpstr>Mission Grammars</vt:lpstr>
      <vt:lpstr>Introduction of Mission Alphabet</vt:lpstr>
      <vt:lpstr>Introduction of Mission Rules</vt:lpstr>
      <vt:lpstr>Avoid the illegal mission rules</vt:lpstr>
      <vt:lpstr>Set of illegal mission rules</vt:lpstr>
      <vt:lpstr>Introduction of Mission Graph</vt:lpstr>
      <vt:lpstr>Rewrite System I</vt:lpstr>
      <vt:lpstr>Pseudocode of Rewrite System I</vt:lpstr>
      <vt:lpstr>FindMatchs with the Random seed</vt:lpstr>
      <vt:lpstr>Manual</vt:lpstr>
      <vt:lpstr>Manual</vt:lpstr>
      <vt:lpstr>Manual</vt:lpstr>
      <vt:lpstr>Room Definitions and Instruction</vt:lpstr>
      <vt:lpstr>Voxel-based units in Editor</vt:lpstr>
      <vt:lpstr>Decorations in Editor</vt:lpstr>
      <vt:lpstr>Connections in Editor</vt:lpstr>
      <vt:lpstr>Rewrite System II</vt:lpstr>
      <vt:lpstr>Instruction of Rewrite System II</vt:lpstr>
      <vt:lpstr>Replacement of Rewrite System II</vt:lpstr>
      <vt:lpstr>Pseudocode of Rewrite System II</vt:lpstr>
      <vt:lpstr>Collision issue</vt:lpstr>
      <vt:lpstr>Manual</vt:lpstr>
      <vt:lpstr>Manual</vt:lpstr>
      <vt:lpstr>Manual</vt:lpstr>
      <vt:lpstr>Manual</vt:lpstr>
      <vt:lpstr>Genetic Algorithm in Segments Evolution</vt:lpstr>
      <vt:lpstr>Algorithm flow</vt:lpstr>
      <vt:lpstr>Gene</vt:lpstr>
      <vt:lpstr>Crossover</vt:lpstr>
      <vt:lpstr>Mutation</vt:lpstr>
      <vt:lpstr>Fitness functions of GA</vt:lpstr>
      <vt:lpstr>Main Path Calculation</vt:lpstr>
      <vt:lpstr>Normalize the fitness scores</vt:lpstr>
      <vt:lpstr>1st metric: Neglected</vt:lpstr>
      <vt:lpstr>2nd metric: Block</vt:lpstr>
      <vt:lpstr>3rd metric: Intercept</vt:lpstr>
      <vt:lpstr>4th metric: Patrol</vt:lpstr>
      <vt:lpstr>5th metric: Guard</vt:lpstr>
      <vt:lpstr>6th metric: Dominated</vt:lpstr>
      <vt:lpstr>7th metric: Support</vt:lpstr>
      <vt:lpstr>8th metric: Cover</vt:lpstr>
      <vt:lpstr>9th metric: Trap</vt:lpstr>
      <vt:lpstr>Manual</vt:lpstr>
      <vt:lpstr>Manual</vt:lpstr>
      <vt:lpstr>Experimental Results</vt:lpstr>
      <vt:lpstr>Experiment design</vt:lpstr>
      <vt:lpstr>Data Collection</vt:lpstr>
      <vt:lpstr>Data Filtering of Fitness Comparison</vt:lpstr>
      <vt:lpstr>Fitness Comparison</vt:lpstr>
      <vt:lpstr>Data Filtering of Density Analysis</vt:lpstr>
      <vt:lpstr>Density Analysis</vt:lpstr>
      <vt:lpstr>Density Analysis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使用者;Salmon</dc:creator>
  <cp:lastModifiedBy>Windows 使用者</cp:lastModifiedBy>
  <cp:revision>355</cp:revision>
  <dcterms:created xsi:type="dcterms:W3CDTF">2017-06-15T05:52:41Z</dcterms:created>
  <dcterms:modified xsi:type="dcterms:W3CDTF">2017-06-28T00:59:48Z</dcterms:modified>
</cp:coreProperties>
</file>